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59" r:id="rId6"/>
    <p:sldId id="281" r:id="rId7"/>
    <p:sldId id="263" r:id="rId8"/>
    <p:sldId id="264" r:id="rId9"/>
    <p:sldId id="267" r:id="rId10"/>
    <p:sldId id="268" r:id="rId11"/>
    <p:sldId id="270" r:id="rId12"/>
    <p:sldId id="280" r:id="rId13"/>
    <p:sldId id="271" r:id="rId14"/>
    <p:sldId id="273" r:id="rId15"/>
    <p:sldId id="274" r:id="rId16"/>
    <p:sldId id="262" r:id="rId17"/>
    <p:sldId id="265" r:id="rId18"/>
    <p:sldId id="272" r:id="rId19"/>
    <p:sldId id="266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68091" autoAdjust="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759F5-0B67-4D90-8AD0-37231639E113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557D6-6C61-4913-83F1-C6A96D0B07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02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89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Relu</a:t>
            </a:r>
            <a:r>
              <a:rPr lang="en-GB" dirty="0"/>
              <a:t> only activates when the value given is above 0, otherwise it returns 0</a:t>
            </a:r>
          </a:p>
          <a:p>
            <a:endParaRPr lang="en-GB" dirty="0"/>
          </a:p>
          <a:p>
            <a:r>
              <a:rPr lang="en-GB" dirty="0"/>
              <a:t>Sigmoid is normally used as an output layer</a:t>
            </a:r>
          </a:p>
          <a:p>
            <a:r>
              <a:rPr lang="en-GB" dirty="0"/>
              <a:t>Keeps the output between 0 and 1, used to predict probability of an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3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!) in </a:t>
            </a:r>
            <a:r>
              <a:rPr lang="en-GB" dirty="0" err="1"/>
              <a:t>leymans</a:t>
            </a:r>
            <a:r>
              <a:rPr lang="en-GB" dirty="0"/>
              <a:t> terms, a capsule network is a team of experts where each member is responsible for understanding a specific part of a problem and knows how to efficiently communicate with other experts to build a comprehensive understanding of the entire issue.</a:t>
            </a:r>
          </a:p>
          <a:p>
            <a:endParaRPr lang="en-GB" dirty="0"/>
          </a:p>
          <a:p>
            <a:r>
              <a:rPr lang="en-GB" dirty="0"/>
              <a:t>2) For example, it doesn’t just understand the presence of an eye in an image, but its orientation, size and position relative to other features</a:t>
            </a:r>
          </a:p>
          <a:p>
            <a:r>
              <a:rPr lang="en-GB" dirty="0"/>
              <a:t>3) Lower layer capsules detect simple features (like edges of objects) while higher level capsules combine these features to recognise more complex objects. </a:t>
            </a:r>
          </a:p>
          <a:p>
            <a:r>
              <a:rPr lang="en-GB" dirty="0"/>
              <a:t>    This allows for more complex structures to be understood in a more robust way, especially when taking into account orientation.</a:t>
            </a:r>
          </a:p>
          <a:p>
            <a:r>
              <a:rPr lang="en-GB" dirty="0"/>
              <a:t>4) Dynamic routing decides how information should flow from lower to higher level capsules, this helps the network focus on the important </a:t>
            </a:r>
            <a:r>
              <a:rPr lang="en-GB" dirty="0" err="1"/>
              <a:t>spactial</a:t>
            </a:r>
            <a:r>
              <a:rPr lang="en-GB" dirty="0"/>
              <a:t> relationships in the image, even in unusual contexts.</a:t>
            </a:r>
          </a:p>
          <a:p>
            <a:r>
              <a:rPr lang="en-GB" dirty="0"/>
              <a:t>5) Capsule networks are best suited for problems where the features needing detection can vary in size and location, as this is where the capsule networks power is most emphasized.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1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Good for grid like topology</a:t>
            </a:r>
          </a:p>
          <a:p>
            <a:pPr marL="228600" indent="-228600">
              <a:buAutoNum type="arabicParenR"/>
            </a:pPr>
            <a:r>
              <a:rPr lang="en-GB" dirty="0"/>
              <a:t>Sequential, so neurons are grouped by layer and purpose, </a:t>
            </a:r>
          </a:p>
          <a:p>
            <a:pPr marL="0" indent="0">
              <a:buNone/>
            </a:pPr>
            <a:r>
              <a:rPr lang="en-GB" dirty="0"/>
              <a:t>	-although dynamic routing can be implemented in sub-groups of neuron</a:t>
            </a:r>
          </a:p>
          <a:p>
            <a:pPr marL="0" indent="0">
              <a:buNone/>
            </a:pPr>
            <a:r>
              <a:rPr lang="en-GB" dirty="0"/>
              <a:t>3)   Generally images are padded</a:t>
            </a:r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351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Stencil sliding over the image by a slide value</a:t>
            </a:r>
          </a:p>
          <a:p>
            <a:pPr marL="228600" indent="-228600">
              <a:buAutoNum type="arabicParenR"/>
            </a:pPr>
            <a:r>
              <a:rPr lang="en-GB" dirty="0"/>
              <a:t>Stencil slides and gradually learns specific details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Edges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Textures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Colours</a:t>
            </a:r>
          </a:p>
          <a:p>
            <a:pPr marL="0" lvl="0" indent="0">
              <a:buFontTx/>
              <a:buNone/>
            </a:pPr>
            <a:r>
              <a:rPr lang="en-GB" dirty="0"/>
              <a:t>3) Think of the filter as this stencil</a:t>
            </a:r>
          </a:p>
          <a:p>
            <a:pPr marL="0" lvl="0" indent="0">
              <a:buFontTx/>
              <a:buNone/>
            </a:pPr>
            <a:r>
              <a:rPr lang="en-GB" dirty="0"/>
              <a:t>4) Sliding is convolving</a:t>
            </a:r>
          </a:p>
          <a:p>
            <a:pPr marL="0" lvl="0" indent="0">
              <a:buFontTx/>
              <a:buNone/>
            </a:pPr>
            <a:r>
              <a:rPr lang="en-GB" dirty="0"/>
              <a:t>5) Multiple filter values with the values of the original image</a:t>
            </a:r>
          </a:p>
          <a:p>
            <a:pPr marL="0" lvl="0" indent="0">
              <a:buFontTx/>
              <a:buNone/>
            </a:pPr>
            <a:r>
              <a:rPr lang="en-GB" dirty="0"/>
              <a:t>6) The result is passed to the next layer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6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of max pooling as a sieve which runs over the feature map, only letting through the largest chunks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222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A dense layer connects the input of every previous layer to the proceeding layer</a:t>
            </a:r>
          </a:p>
          <a:p>
            <a:pPr marL="228600" indent="-228600">
              <a:buAutoNum type="arabicParenR"/>
            </a:pPr>
            <a:r>
              <a:rPr lang="en-GB" dirty="0"/>
              <a:t>Each neuron, weighted sum of inputs + bias -&gt; activation function</a:t>
            </a:r>
          </a:p>
          <a:p>
            <a:pPr marL="0" indent="0">
              <a:buNone/>
            </a:pPr>
            <a:r>
              <a:rPr lang="en-GB" dirty="0"/>
              <a:t>3)   This reduces linearity of the output.</a:t>
            </a:r>
          </a:p>
          <a:p>
            <a:pPr marL="228600" indent="-228600">
              <a:buAutoNum type="arabicParenR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81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Periodically shuts of </a:t>
            </a:r>
            <a:r>
              <a:rPr lang="en-GB" dirty="0" err="1"/>
              <a:t>nerons</a:t>
            </a:r>
            <a:r>
              <a:rPr lang="en-GB" dirty="0"/>
              <a:t> to promote new paths in the network</a:t>
            </a:r>
          </a:p>
          <a:p>
            <a:pPr marL="228600" indent="-228600">
              <a:buAutoNum type="arabicParenR"/>
            </a:pPr>
            <a:r>
              <a:rPr lang="en-GB" dirty="0"/>
              <a:t>Prevents co-learning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47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</a:t>
            </a:r>
            <a:r>
              <a:rPr lang="en-GB" dirty="0" err="1"/>
              <a:t>adam</a:t>
            </a:r>
            <a:r>
              <a:rPr lang="en-GB" dirty="0"/>
              <a:t> optimizer adjusts the learning rate the </a:t>
            </a:r>
            <a:r>
              <a:rPr lang="en-GB" dirty="0" err="1"/>
              <a:t>the</a:t>
            </a:r>
            <a:r>
              <a:rPr lang="en-GB" dirty="0"/>
              <a:t> model is trained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Adam keeps track of an exponentially decaying average of the gradients of the model, keeping track of past gradient and adjusting accordingly.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This almost acts as momentum of the model, and by adjusting the learning rate, we can compensate for the slowing of momentum (vanishing gradient problem)</a:t>
            </a:r>
            <a:endParaRPr lang="en-GB" dirty="0"/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adam</a:t>
            </a:r>
            <a:r>
              <a:rPr lang="en-GB" dirty="0"/>
              <a:t> was chosen for this model due to the different layers having different learning rates, an area where the dynamic learning rates thrive</a:t>
            </a:r>
          </a:p>
          <a:p>
            <a:r>
              <a:rPr lang="en-GB" dirty="0"/>
              <a:t>-additionally its incredibly scalable, working better in deeper neural networks.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Alternatives include: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Stochastic gradient descent: 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Updates parameters in the direction that reduces error the most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One of the simplest of the optimizer class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Doesn’t thrive in a dynamic learning speed environment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Root mean square optimization: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Adjusts parameters that have the most frequent usage lower learning rates while giving low activation nodes higher learning rates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Very good in early training, but quickly falls off as training continues.</a:t>
            </a:r>
          </a:p>
          <a:p>
            <a:pPr marL="1085850" lvl="2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557D6-6C61-4913-83F1-C6A96D0B075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73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BC31-5E82-D429-1712-4FDC96019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B4C5B-C7DA-8D3E-D1CE-BBF8B9C47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04666-BF2E-26F9-AAB1-F0A3964B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29BC-12C3-C457-2421-53B193FF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DCCB-BCC1-E217-F7CA-6D5E1115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6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15C4-2ABC-FDBF-4784-5D061E63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065E8-EBED-AFAC-E6E1-8DCB5CC32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EAD4-776D-7AD9-C37F-2DCE549B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74049-10A6-5B46-7424-7E4784CB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8D27-6ACE-C59B-E2B1-15832476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B6D96-86B0-8DE7-13DB-8B453DF5C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DAB9-4E99-5A38-30FB-C81E0582A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2021F-5A35-6EAB-1D83-112451E4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E47BB-AD46-818E-3EC8-DEC048AD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DF4E4-6E79-D35F-5EFF-AA47F6C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8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DC48-9E95-B3A4-05A2-AD19A188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9336B-3D4A-9991-46CC-16BC171F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D03B-F46F-9D12-EACA-FFA32410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16B9-134A-15EC-52EC-FC52AA89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A025-E3E4-164B-72FE-A531D8A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1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F261-8E7A-3010-F137-2D77BECA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4658-82E8-8187-84F9-2F47192B8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EB6F-E501-BADF-33FA-D586F948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D933E-8001-2B7D-462E-362C62F6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D55B8-770C-3E91-69E3-E3B46B8A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25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D957-1CB3-8780-62AF-AB4EB384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70F99-A4AF-C3A4-F261-0DDD6B5D1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32EE-325B-B09A-6449-C102F0A00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6268E-C1B3-841E-2225-9E2B39F3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C9CA8-D21A-CED0-A33A-7D0E543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44832-AE53-9828-9934-10211D6C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1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F23F-1092-76B0-37C7-B5FC594C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24EF1-8858-8345-315B-7AED3D2E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F289-C17F-1934-80DF-C98BE3FBB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516-77A4-7587-3E98-65733075E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3A037-5809-287D-EBF7-3CDE483E4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60C08-3F93-1841-E481-F0C2FAEA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02E90-6B57-9B76-EF94-7122C62D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58EDDB-BD0B-0E76-5B58-CD1320AF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4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36F-092E-C9B0-F7C6-A355F083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42A4D-18E5-595A-C8C6-975E9520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CCE09-14BB-5B4B-BAF1-8FBD8725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6D37B-7922-0847-17A4-B6AA0C88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47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91ABE-D9D2-91EE-5B11-2E6ECAB3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2D26A-B02F-7BF9-C228-38A3B1EF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76063-A5A2-A0C9-4278-8C507FC9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29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E59D-A5DF-188E-333E-18BEF06D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7B99-6BAC-D9C4-AEC2-9491C1D9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908E0-D70E-7BF9-524A-992716EBF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BD1A3-10E1-5B65-AFD2-B936B4C9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FF62A-8283-141C-1A91-F05724DA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D25DB-3AA2-B2EF-1069-A2BDBDA2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9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595-B38F-671F-D27B-B7471506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3C88A-7289-D05D-7971-63D425866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468A8-96C9-6D89-6404-AE0338D0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27599-0EA1-D7C1-A211-F4417D53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2E1E-1A13-B0C1-9E1F-287C3B23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F7ABB-7067-867B-AC89-B7737A45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3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4797D-D1C1-25A1-050B-D94D9CD0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75FD-1181-82AD-79F7-C7F492FE1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D9418-468F-1364-BCEA-B1EC76591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895C4-3BC1-4170-B070-4B67FE4D78BA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94CC-16D2-7EEC-2D4A-DC3F1136A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221B-2E95-055C-B663-06B9B19E7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65B90-5FA7-4444-BF5F-B2C8AA57D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17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DA1EF-3135-9DDC-16AB-2759F9B2C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100476935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4BEE0-552F-3FA0-68A2-899FE6FFF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 err="1"/>
              <a:t>Bsc</a:t>
            </a:r>
            <a:r>
              <a:rPr lang="en-GB" dirty="0"/>
              <a:t> Computer Science (with hons)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C36C0-3116-6562-003E-7C3BCB0B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75213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Layers Explained: MaxPooling2D</a:t>
            </a:r>
          </a:p>
        </p:txBody>
      </p:sp>
      <p:pic>
        <p:nvPicPr>
          <p:cNvPr id="2050" name="Picture 2" descr="Max Pooling Layer | NumPyNet">
            <a:extLst>
              <a:ext uri="{FF2B5EF4-FFF2-40B4-BE49-F238E27FC236}">
                <a16:creationId xmlns:a16="http://schemas.microsoft.com/office/drawing/2014/main" id="{FA4B9891-22C0-75E2-1B09-334F4124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2387600"/>
            <a:ext cx="6934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7EB5-23EE-BEFF-FF53-B61FD7783380}"/>
              </a:ext>
            </a:extLst>
          </p:cNvPr>
          <p:cNvSpPr txBox="1"/>
          <p:nvPr/>
        </p:nvSpPr>
        <p:spPr>
          <a:xfrm>
            <a:off x="782263" y="5556250"/>
            <a:ext cx="92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/>
              <a:t>NumPtNet</a:t>
            </a:r>
            <a:r>
              <a:rPr lang="en-GB" sz="800" dirty="0"/>
              <a:t>, Max Pooling Layer</a:t>
            </a:r>
          </a:p>
          <a:p>
            <a:pPr algn="ctr"/>
            <a:r>
              <a:rPr lang="en-GB" sz="800" dirty="0"/>
              <a:t>https://nico-curti.github.io/NumPyNet/NumPyNet/layers/maxpool_layer.html</a:t>
            </a:r>
          </a:p>
        </p:txBody>
      </p:sp>
    </p:spTree>
    <p:extLst>
      <p:ext uri="{BB962C8B-B14F-4D97-AF65-F5344CB8AC3E}">
        <p14:creationId xmlns:p14="http://schemas.microsoft.com/office/powerpoint/2010/main" val="26049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C36C0-3116-6562-003E-7C3BCB0B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Layers Explained: Dense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528AD-4F1D-51A3-AA64-9838169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30" y="2316623"/>
            <a:ext cx="5276120" cy="25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E0A75-9B02-5224-3062-6463E1411873}"/>
              </a:ext>
            </a:extLst>
          </p:cNvPr>
          <p:cNvSpPr txBox="1"/>
          <p:nvPr/>
        </p:nvSpPr>
        <p:spPr>
          <a:xfrm>
            <a:off x="3714750" y="4960476"/>
            <a:ext cx="502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Y.D. Wang et al,. (2021) Deep Learning in Pore Scale Imaging and </a:t>
            </a:r>
            <a:r>
              <a:rPr lang="en-GB" sz="800" dirty="0" err="1"/>
              <a:t>Modeling</a:t>
            </a:r>
            <a:r>
              <a:rPr lang="en-GB" sz="800" dirty="0"/>
              <a:t>, Earth-Science Reviews, 215</a:t>
            </a:r>
          </a:p>
        </p:txBody>
      </p:sp>
    </p:spTree>
    <p:extLst>
      <p:ext uri="{BB962C8B-B14F-4D97-AF65-F5344CB8AC3E}">
        <p14:creationId xmlns:p14="http://schemas.microsoft.com/office/powerpoint/2010/main" val="1677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C36C0-3116-6562-003E-7C3BCB0B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79886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Aside: The vanishing gradient problem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E0A75-9B02-5224-3062-6463E1411873}"/>
              </a:ext>
            </a:extLst>
          </p:cNvPr>
          <p:cNvSpPr txBox="1"/>
          <p:nvPr/>
        </p:nvSpPr>
        <p:spPr>
          <a:xfrm>
            <a:off x="3714750" y="4960476"/>
            <a:ext cx="502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Y.D. Wang et al,. (2021) Deep Learning in Pore Scale Imaging and </a:t>
            </a:r>
            <a:r>
              <a:rPr lang="en-GB" sz="800" dirty="0" err="1"/>
              <a:t>Modeling</a:t>
            </a:r>
            <a:r>
              <a:rPr lang="en-GB" sz="800" dirty="0"/>
              <a:t>, Earth-Science Reviews, 215</a:t>
            </a:r>
          </a:p>
        </p:txBody>
      </p:sp>
      <p:pic>
        <p:nvPicPr>
          <p:cNvPr id="2052" name="Picture 4" descr="exploding and vanishing gradients gif">
            <a:extLst>
              <a:ext uri="{FF2B5EF4-FFF2-40B4-BE49-F238E27FC236}">
                <a16:creationId xmlns:a16="http://schemas.microsoft.com/office/drawing/2014/main" id="{8FCA7C5B-6A70-0119-04B5-D6649546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8" y="1994034"/>
            <a:ext cx="6096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55262-961A-8D46-D3A1-0B7E0CAABF33}"/>
              </a:ext>
            </a:extLst>
          </p:cNvPr>
          <p:cNvSpPr txBox="1"/>
          <p:nvPr/>
        </p:nvSpPr>
        <p:spPr>
          <a:xfrm>
            <a:off x="3047998" y="5390147"/>
            <a:ext cx="6394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Y. Bohra (2024) The challenge of vanishing / exploding gradients in deep neural networks, </a:t>
            </a:r>
            <a:r>
              <a:rPr lang="en-GB" sz="800" dirty="0" err="1"/>
              <a:t>AnalyticsVidhya</a:t>
            </a:r>
            <a:r>
              <a:rPr lang="en-GB" sz="800" dirty="0"/>
              <a:t>, </a:t>
            </a:r>
            <a:br>
              <a:rPr lang="en-GB" sz="800" dirty="0"/>
            </a:br>
            <a:r>
              <a:rPr lang="en-GB" sz="800" dirty="0"/>
              <a:t>https://www.analyticsvidhya.com/blog/2021/06/the-challenge-of-vanishing-exploding-gradients-in-deep-neural-networks/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9478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C36C0-3116-6562-003E-7C3BCB0B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Layers Explained: Dropout</a:t>
            </a:r>
          </a:p>
        </p:txBody>
      </p:sp>
      <p:pic>
        <p:nvPicPr>
          <p:cNvPr id="3" name="Picture 2" descr="A diagram of a network">
            <a:extLst>
              <a:ext uri="{FF2B5EF4-FFF2-40B4-BE49-F238E27FC236}">
                <a16:creationId xmlns:a16="http://schemas.microsoft.com/office/drawing/2014/main" id="{F184DAD4-ADA5-4B5D-D5B6-7BAC1334B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73" y="1702804"/>
            <a:ext cx="5820377" cy="33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F11DC-6B14-13E6-7D73-D1C269D3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CNN methods: Adam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C435-4E7D-FAE5-8F84-4FDF194F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1026" name="Picture 2" descr="A Visual Explanation of Gradient Descent Methods (Momentum, AdaGrad,  RMSProp, Adam) | by Lili Jiang | Towards Data Science">
            <a:extLst>
              <a:ext uri="{FF2B5EF4-FFF2-40B4-BE49-F238E27FC236}">
                <a16:creationId xmlns:a16="http://schemas.microsoft.com/office/drawing/2014/main" id="{41A626A2-6913-68AC-2B1C-0DB200C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10" y="1972364"/>
            <a:ext cx="5674179" cy="432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6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360A4-2B25-6606-EBC2-DA4F3B2F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CNN methods: Activation Functions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B9497C-D673-7FC9-1ED2-258F499F6393}"/>
              </a:ext>
            </a:extLst>
          </p:cNvPr>
          <p:cNvCxnSpPr/>
          <p:nvPr/>
        </p:nvCxnSpPr>
        <p:spPr>
          <a:xfrm>
            <a:off x="5717406" y="1674796"/>
            <a:ext cx="0" cy="5053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087F0F-A650-9404-8416-F3C2768702C9}"/>
              </a:ext>
            </a:extLst>
          </p:cNvPr>
          <p:cNvSpPr txBox="1"/>
          <p:nvPr/>
        </p:nvSpPr>
        <p:spPr>
          <a:xfrm>
            <a:off x="2396691" y="1700613"/>
            <a:ext cx="8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Relu</a:t>
            </a:r>
            <a:r>
              <a:rPr lang="en-GB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AC3CC-BEB6-2489-7A03-2CA0FD26648D}"/>
              </a:ext>
            </a:extLst>
          </p:cNvPr>
          <p:cNvSpPr txBox="1"/>
          <p:nvPr/>
        </p:nvSpPr>
        <p:spPr>
          <a:xfrm>
            <a:off x="8224788" y="1707304"/>
            <a:ext cx="110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F7CC39-D0C1-6484-EF24-13F8682B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4" y="2553535"/>
            <a:ext cx="5112618" cy="28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gmoid fit | André Ferrari">
            <a:extLst>
              <a:ext uri="{FF2B5EF4-FFF2-40B4-BE49-F238E27FC236}">
                <a16:creationId xmlns:a16="http://schemas.microsoft.com/office/drawing/2014/main" id="{5BCF7727-A011-1535-6510-7375DC08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8" y="2553535"/>
            <a:ext cx="4253074" cy="28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4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9C4DE-C7BC-14BC-560A-76A9E7E1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8535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Transfer Learning with Pre-Trained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EE8-FE22-43A3-7509-3C3E1DAAB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78" y="-10142"/>
            <a:ext cx="6555347" cy="443657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Uses models pre-trained on other images to try to take advantage of the patterns its previously detected applied to your problem</a:t>
            </a:r>
          </a:p>
          <a:p>
            <a:r>
              <a:rPr lang="en-GB" sz="2000" dirty="0"/>
              <a:t>Reduces training time for a much more complex network.</a:t>
            </a:r>
          </a:p>
          <a:p>
            <a:r>
              <a:rPr lang="en-GB" sz="2000" dirty="0"/>
              <a:t>Some Examples:</a:t>
            </a:r>
          </a:p>
          <a:p>
            <a:pPr lvl="1"/>
            <a:r>
              <a:rPr lang="en-GB" sz="1600" dirty="0" err="1"/>
              <a:t>ResNet</a:t>
            </a:r>
            <a:endParaRPr lang="en-GB" sz="1600" dirty="0"/>
          </a:p>
          <a:p>
            <a:pPr lvl="1"/>
            <a:r>
              <a:rPr lang="en-GB" sz="1600" dirty="0" err="1"/>
              <a:t>EfficientNet</a:t>
            </a:r>
            <a:endParaRPr lang="en-GB" sz="1600" dirty="0"/>
          </a:p>
          <a:p>
            <a:pPr lvl="1"/>
            <a:r>
              <a:rPr lang="en-GB" sz="1600" dirty="0"/>
              <a:t>InceptionV3</a:t>
            </a:r>
          </a:p>
          <a:p>
            <a:pPr lvl="1"/>
            <a:r>
              <a:rPr lang="en-GB" sz="1600" dirty="0" err="1"/>
              <a:t>Xception</a:t>
            </a:r>
            <a:endParaRPr lang="en-GB" sz="1600" dirty="0"/>
          </a:p>
          <a:p>
            <a:pPr lvl="1"/>
            <a:r>
              <a:rPr lang="en-GB" sz="1600" dirty="0"/>
              <a:t>VGG16 &amp; 16</a:t>
            </a:r>
          </a:p>
          <a:p>
            <a:r>
              <a:rPr lang="en-GB" sz="2000" dirty="0" err="1"/>
              <a:t>EfficientNet</a:t>
            </a:r>
            <a:r>
              <a:rPr lang="en-GB" sz="2000" dirty="0"/>
              <a:t> is trained on a database called ImageNet which consists of over 20000 categories, its specified for research of image classification.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5254-C667-252B-2D69-09697105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6"/>
          <a:stretch/>
        </p:blipFill>
        <p:spPr>
          <a:xfrm>
            <a:off x="5741050" y="4559217"/>
            <a:ext cx="3919952" cy="1993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5FDAD-54B0-B0EC-FBAD-A6A453BD875A}"/>
              </a:ext>
            </a:extLst>
          </p:cNvPr>
          <p:cNvSpPr txBox="1"/>
          <p:nvPr/>
        </p:nvSpPr>
        <p:spPr>
          <a:xfrm>
            <a:off x="5693543" y="6591756"/>
            <a:ext cx="4921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O. </a:t>
            </a:r>
            <a:r>
              <a:rPr lang="en-GB" sz="800" dirty="0" err="1"/>
              <a:t>Russakovsky</a:t>
            </a:r>
            <a:r>
              <a:rPr lang="en-GB" sz="800" dirty="0"/>
              <a:t> et al,. (2015) ImageNet Large Scale Visual Recognition Challenge, arXiv:1409.0575v3</a:t>
            </a:r>
          </a:p>
        </p:txBody>
      </p:sp>
    </p:spTree>
    <p:extLst>
      <p:ext uri="{BB962C8B-B14F-4D97-AF65-F5344CB8AC3E}">
        <p14:creationId xmlns:p14="http://schemas.microsoft.com/office/powerpoint/2010/main" val="8002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70D8A-8025-6EDC-4869-3DEC164F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Initial Models Built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C4C8DA-B7B2-E4D4-614E-B70425ABAC31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0D57C7-5F3F-6DAB-5613-1B88563F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6" y="1882853"/>
            <a:ext cx="3980089" cy="462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B99AC5-7C46-4FBE-B04F-3941774A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28" y="1882853"/>
            <a:ext cx="5837897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70D8A-8025-6EDC-4869-3DEC164F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Initial Model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C4C8DA-B7B2-E4D4-614E-B70425ABAC31}"/>
              </a:ext>
            </a:extLst>
          </p:cNvPr>
          <p:cNvCxnSpPr>
            <a:cxnSpLocks/>
          </p:cNvCxnSpPr>
          <p:nvPr/>
        </p:nvCxnSpPr>
        <p:spPr>
          <a:xfrm>
            <a:off x="4508500" y="1673291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A6F200-C41A-F86B-139B-C3FA8E1B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" y="1676400"/>
            <a:ext cx="4125246" cy="233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28239-BD8F-2160-771B-55A31B2B66D0}"/>
              </a:ext>
            </a:extLst>
          </p:cNvPr>
          <p:cNvSpPr txBox="1"/>
          <p:nvPr/>
        </p:nvSpPr>
        <p:spPr>
          <a:xfrm>
            <a:off x="46704" y="4007693"/>
            <a:ext cx="42839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Incredible results for such a 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required 5 training epochs to get above 90%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training time is quite significant for the simplicity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amount of memory needed for the model is quite large, this is due to the dense_2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57C70-2E7E-9685-9B96-4ED6210A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55" y="1676400"/>
            <a:ext cx="4004596" cy="1827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29DB19-3C31-9E35-F2FB-5FC66ACC3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681" y="1676400"/>
            <a:ext cx="3337822" cy="2533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E9FC05-7DA4-C2D5-B6BD-7CF845A14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680" y="4207287"/>
            <a:ext cx="3337823" cy="12910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A1517B-E1FD-4FF0-8838-69384B6F30A5}"/>
              </a:ext>
            </a:extLst>
          </p:cNvPr>
          <p:cNvSpPr txBox="1"/>
          <p:nvPr/>
        </p:nvSpPr>
        <p:spPr>
          <a:xfrm>
            <a:off x="4591049" y="3608807"/>
            <a:ext cx="4057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Acceptable accuracy for memory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training accuracy hugely fluctuates.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validation accuracy fluctuates but shows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validation loss is not consistently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0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Possible Model Improvements: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930899" y="2667000"/>
            <a:ext cx="62991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Hyperparameter tuning: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different learning rates and changing optimizer might increase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Callbacks: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Early stopping and learning rate schedulers to dynamically adjust the training process may help with the instability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Cross Validation: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Augmentation: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Possibly using more synthetic information with even greater random transformations could make the model adapt.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 data volume: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Currently we are pulling all data from the training and validation set, when we have a testing set available, this may increase the model accuracy.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rate: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Tweaking the rate at which the model learns may improve model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new 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Additional dropout layers or increasing the dropout rate may be beneficial for accuracy</a:t>
            </a:r>
          </a:p>
        </p:txBody>
      </p:sp>
    </p:spTree>
    <p:extLst>
      <p:ext uri="{BB962C8B-B14F-4D97-AF65-F5344CB8AC3E}">
        <p14:creationId xmlns:p14="http://schemas.microsoft.com/office/powerpoint/2010/main" val="9829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AA324-8D22-ADD8-3E37-49F52213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000" dirty="0">
                <a:solidFill>
                  <a:srgbClr val="FFFFFF"/>
                </a:solidFill>
              </a:rPr>
              <a:t>C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hosen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61C695-98D1-56A8-931C-E2E784C48EC1}"/>
              </a:ext>
            </a:extLst>
          </p:cNvPr>
          <p:cNvSpPr txBox="1">
            <a:spLocks/>
          </p:cNvSpPr>
          <p:nvPr/>
        </p:nvSpPr>
        <p:spPr>
          <a:xfrm>
            <a:off x="4241442" y="173739"/>
            <a:ext cx="789340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Chest x-ray images (pneumonia)</a:t>
            </a:r>
          </a:p>
          <a:p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6EB99-27DE-1A3D-756B-96FC41FB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75" y="813507"/>
            <a:ext cx="4832777" cy="1688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A05C0-FC3D-0C9E-D150-DD3341A1083B}"/>
              </a:ext>
            </a:extLst>
          </p:cNvPr>
          <p:cNvSpPr txBox="1"/>
          <p:nvPr/>
        </p:nvSpPr>
        <p:spPr>
          <a:xfrm>
            <a:off x="4143840" y="2463198"/>
            <a:ext cx="737484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Why did I select this dataset?</a:t>
            </a:r>
          </a:p>
          <a:p>
            <a:r>
              <a:rPr lang="en-US" dirty="0"/>
              <a:t>Personal: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interest in AI with a goal of clinical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Professional growth relevant to my field (data engineer).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Ease of access / Interpretation: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More clearly defined scope compared to the language model </a:t>
            </a:r>
            <a:r>
              <a:rPr lang="en-US" dirty="0"/>
              <a:t>option</a:t>
            </a:r>
            <a:r>
              <a:rPr lang="en-US" sz="1800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tangible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tangible impact on field (looking into capsule networks).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Computational Considerations: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computational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optimization rather than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of training between projects.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Applied Model Improvements: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930899" y="2667000"/>
            <a:ext cx="62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190210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Improved Model Results: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816601" y="2036164"/>
            <a:ext cx="62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251840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Possible further improvements: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816601" y="2036164"/>
            <a:ext cx="62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14305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Discussion of models used: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816601" y="2036164"/>
            <a:ext cx="62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254051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F2200B-BDE9-3AB8-90EB-404E6E4C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Conclusions &amp; Further Research: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DC05D-DF89-32C2-057D-7A370DC7D7FD}"/>
              </a:ext>
            </a:extLst>
          </p:cNvPr>
          <p:cNvCxnSpPr>
            <a:cxnSpLocks/>
          </p:cNvCxnSpPr>
          <p:nvPr/>
        </p:nvCxnSpPr>
        <p:spPr>
          <a:xfrm>
            <a:off x="5740400" y="1676400"/>
            <a:ext cx="0" cy="5041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6CE4CB-FB47-4F23-F9EA-13B2BB7E615F}"/>
              </a:ext>
            </a:extLst>
          </p:cNvPr>
          <p:cNvSpPr txBox="1"/>
          <p:nvPr/>
        </p:nvSpPr>
        <p:spPr>
          <a:xfrm>
            <a:off x="5816601" y="2036164"/>
            <a:ext cx="62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A383-7713-BBD3-FBAB-E10EB122A180}"/>
              </a:ext>
            </a:extLst>
          </p:cNvPr>
          <p:cNvSpPr txBox="1"/>
          <p:nvPr/>
        </p:nvSpPr>
        <p:spPr>
          <a:xfrm>
            <a:off x="266700" y="1851498"/>
            <a:ext cx="495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Filler text</a:t>
            </a:r>
          </a:p>
        </p:txBody>
      </p:sp>
    </p:spTree>
    <p:extLst>
      <p:ext uri="{BB962C8B-B14F-4D97-AF65-F5344CB8AC3E}">
        <p14:creationId xmlns:p14="http://schemas.microsoft.com/office/powerpoint/2010/main" val="70338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DC6B0-AB17-418A-717F-3FC478E8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91" y="586855"/>
            <a:ext cx="462870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Project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456B7-8E4B-F33C-966D-988DF4457649}"/>
              </a:ext>
            </a:extLst>
          </p:cNvPr>
          <p:cNvSpPr txBox="1"/>
          <p:nvPr/>
        </p:nvSpPr>
        <p:spPr>
          <a:xfrm>
            <a:off x="5683250" y="101600"/>
            <a:ext cx="581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Packages: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3F86D-8E4A-05A3-4B87-745F51D1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507054"/>
            <a:ext cx="6261057" cy="1953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BEB5E-4EED-D198-7B8F-2FC5ECF9ED9F}"/>
              </a:ext>
            </a:extLst>
          </p:cNvPr>
          <p:cNvSpPr txBox="1"/>
          <p:nvPr/>
        </p:nvSpPr>
        <p:spPr>
          <a:xfrm>
            <a:off x="5683249" y="2552700"/>
            <a:ext cx="626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 of the dataset from Kaggle: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07454-9037-A6AC-03B0-15BC6F522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49" y="2924667"/>
            <a:ext cx="6261057" cy="1658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F5B6-DDCB-D8B2-C10B-F8944C033266}"/>
              </a:ext>
            </a:extLst>
          </p:cNvPr>
          <p:cNvSpPr txBox="1"/>
          <p:nvPr/>
        </p:nvSpPr>
        <p:spPr>
          <a:xfrm>
            <a:off x="5683248" y="4721483"/>
            <a:ext cx="626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Setup of Git Repository: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844A4C-EB25-5532-1B0F-D7AEF8FA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48" y="5090815"/>
            <a:ext cx="5238750" cy="16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AA324-8D22-ADD8-3E37-49F52213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42" y="2600679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5A60A-C09C-6677-5C24-4D9D015A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55" y="2060815"/>
            <a:ext cx="3417894" cy="1267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FCDC7-E1D9-508D-568C-683576263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912" y="64727"/>
            <a:ext cx="3962397" cy="1408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A440FC-7AC1-3165-16D2-6BD502E32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3" y="64727"/>
            <a:ext cx="3962397" cy="13952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9ACF31-BD9E-72D1-7C79-DABB883B81D9}"/>
              </a:ext>
            </a:extLst>
          </p:cNvPr>
          <p:cNvSpPr txBox="1"/>
          <p:nvPr/>
        </p:nvSpPr>
        <p:spPr>
          <a:xfrm>
            <a:off x="4064003" y="1588715"/>
            <a:ext cx="448095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Features that might indicate pneumonia: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Consolidation (areas of white in the lung).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Cavitation (Cavities in the lung).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Air Bronchograms (alveoli filled with fluid making bronchi more visible and dark).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Pleural Effusion (Nonspecific to pneumonia, excess fluid in the pleural space, the thin fluid filled space between two pulmonary pleurae of each lung).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Preibronichal</a:t>
            </a:r>
            <a:r>
              <a:rPr lang="en-GB" sz="1400" dirty="0"/>
              <a:t> thickening.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Volume loss (collapse of lung tissue).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Interstitial patterns (more diffuse, reticular pattern).</a:t>
            </a:r>
          </a:p>
          <a:p>
            <a:pPr marL="285750" indent="-285750">
              <a:buFontTx/>
              <a:buChar char="-"/>
            </a:pPr>
            <a:endParaRPr lang="en-GB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BDCB0B-C0FD-659A-5883-B53932DA7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297" y="4052542"/>
            <a:ext cx="2323210" cy="20844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7F08AE-F298-231D-68C2-11600C984AA9}"/>
              </a:ext>
            </a:extLst>
          </p:cNvPr>
          <p:cNvSpPr txBox="1"/>
          <p:nvPr/>
        </p:nvSpPr>
        <p:spPr>
          <a:xfrm>
            <a:off x="4069782" y="3956473"/>
            <a:ext cx="474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28AC6-B48A-47FA-25CA-BBA0A51A90C6}"/>
              </a:ext>
            </a:extLst>
          </p:cNvPr>
          <p:cNvSpPr txBox="1"/>
          <p:nvPr/>
        </p:nvSpPr>
        <p:spPr>
          <a:xfrm>
            <a:off x="4064003" y="4110361"/>
            <a:ext cx="54949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Considerations for pre-processing:</a:t>
            </a:r>
          </a:p>
          <a:p>
            <a:r>
              <a:rPr lang="en-GB" sz="1400" dirty="0"/>
              <a:t>Dataset as a whole: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Clear Skew towards non-pneumonia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Anomalies (quantity and severity).</a:t>
            </a:r>
          </a:p>
          <a:p>
            <a:r>
              <a:rPr lang="en-GB" sz="1400" dirty="0"/>
              <a:t>Image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Image transformation to prevent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Pixel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Colour palette.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Image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Image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Metadata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0728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92A17-E404-0C36-777F-F26D822C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96" y="737537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38648-76A0-B9D7-2542-52B782CE08D9}"/>
              </a:ext>
            </a:extLst>
          </p:cNvPr>
          <p:cNvSpPr txBox="1"/>
          <p:nvPr/>
        </p:nvSpPr>
        <p:spPr>
          <a:xfrm>
            <a:off x="5689600" y="152400"/>
            <a:ext cx="493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Normalization of image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Image Translations: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2B333-7528-FD1E-FDD2-BCF46CBD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895911"/>
            <a:ext cx="6419850" cy="1140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EC484-A479-7601-366B-26A3F2D5E9FA}"/>
              </a:ext>
            </a:extLst>
          </p:cNvPr>
          <p:cNvSpPr txBox="1"/>
          <p:nvPr/>
        </p:nvSpPr>
        <p:spPr>
          <a:xfrm>
            <a:off x="5689600" y="2318202"/>
            <a:ext cx="6337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Colour palette verification (greyscale).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Image Generator: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This will apply the Translations and any further transformations to the dataset, drawing data from a given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Also defines the type of class (binary) and the subset of the data (training or validation).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7A955-433D-3830-AAD0-869FF4B3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22" y="4307688"/>
            <a:ext cx="4960978" cy="24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7F6FE-C74D-61C8-0207-207FE6A7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6" y="2984583"/>
            <a:ext cx="4230100" cy="1472369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Model Selection</a:t>
            </a:r>
            <a:br>
              <a:rPr lang="en-GB" sz="4000" dirty="0">
                <a:solidFill>
                  <a:srgbClr val="FFFFFF"/>
                </a:solidFill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A078-9245-2DEE-7DC3-EF0BDD95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079" y="132749"/>
            <a:ext cx="6508403" cy="647700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000" b="1" dirty="0"/>
              <a:t>Computational Benefits and Cost:</a:t>
            </a:r>
          </a:p>
          <a:p>
            <a:r>
              <a:rPr lang="en-GB" sz="2000" dirty="0"/>
              <a:t>Low computational cost.</a:t>
            </a:r>
          </a:p>
          <a:p>
            <a:r>
              <a:rPr lang="en-GB" sz="2000" dirty="0"/>
              <a:t>High efficiency.</a:t>
            </a:r>
          </a:p>
          <a:p>
            <a:r>
              <a:rPr lang="en-GB" sz="2000" dirty="0"/>
              <a:t>Low training time.</a:t>
            </a:r>
          </a:p>
          <a:p>
            <a:r>
              <a:rPr lang="en-GB" sz="2000" dirty="0"/>
              <a:t>Robustness / generalization.</a:t>
            </a:r>
          </a:p>
          <a:p>
            <a:r>
              <a:rPr lang="en-GB" sz="2000" dirty="0"/>
              <a:t>Scalability.</a:t>
            </a:r>
          </a:p>
          <a:p>
            <a:pPr marL="0" indent="0">
              <a:buNone/>
            </a:pPr>
            <a:r>
              <a:rPr lang="en-GB" sz="2000" b="1" dirty="0"/>
              <a:t>Correct model for the dataset:</a:t>
            </a:r>
          </a:p>
          <a:p>
            <a:r>
              <a:rPr lang="en-GB" sz="2000" dirty="0"/>
              <a:t>Can identify subtle features in the chest x-rays.</a:t>
            </a:r>
          </a:p>
          <a:p>
            <a:r>
              <a:rPr lang="en-GB" sz="2000" dirty="0"/>
              <a:t>Likelihood to experience overfitting.</a:t>
            </a:r>
          </a:p>
          <a:p>
            <a:pPr marL="0" indent="0">
              <a:buNone/>
            </a:pPr>
            <a:r>
              <a:rPr lang="en-GB" sz="2000" b="1" dirty="0"/>
              <a:t>Knowledge required:</a:t>
            </a:r>
          </a:p>
          <a:p>
            <a:r>
              <a:rPr lang="en-GB" sz="2000" dirty="0"/>
              <a:t>Reduction in complexity where possible through packages such as </a:t>
            </a:r>
            <a:r>
              <a:rPr lang="en-GB" sz="2000" dirty="0" err="1"/>
              <a:t>tensorflow.keras</a:t>
            </a:r>
            <a:r>
              <a:rPr lang="en-GB" sz="2000" dirty="0"/>
              <a:t>.</a:t>
            </a:r>
          </a:p>
          <a:p>
            <a:r>
              <a:rPr lang="en-GB" sz="2000" dirty="0"/>
              <a:t>Amount of work needed post training to get model results desired such as parameter tuning.</a:t>
            </a:r>
          </a:p>
          <a:p>
            <a:r>
              <a:rPr lang="en-GB" sz="2000" dirty="0"/>
              <a:t> Ability to integrate with other models.</a:t>
            </a:r>
          </a:p>
          <a:p>
            <a:r>
              <a:rPr lang="en-GB" sz="2000" dirty="0"/>
              <a:t>Maintenance &amp; further training.</a:t>
            </a:r>
          </a:p>
          <a:p>
            <a:r>
              <a:rPr lang="en-GB" sz="2000" dirty="0"/>
              <a:t>Support costs.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174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64964-DB19-0C3E-C87D-C04D236D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Capsule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88DF-BB1C-A49E-F39B-18291DA7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A capsule network is an experimental type of Artificial Neural Network (ANN).</a:t>
            </a:r>
          </a:p>
          <a:p>
            <a:r>
              <a:rPr lang="en-GB" sz="2000" dirty="0"/>
              <a:t>Normal ANN’s struggle with understanding spatial hierarchy between objects().</a:t>
            </a:r>
          </a:p>
          <a:p>
            <a:r>
              <a:rPr lang="en-GB" sz="2000" dirty="0"/>
              <a:t>To fix this problem, capsule networks use groups of neurons called capsules which are especially good at maintaining spatial relationships between different features of a relationship().</a:t>
            </a:r>
          </a:p>
          <a:p>
            <a:r>
              <a:rPr lang="en-GB" sz="2000" dirty="0"/>
              <a:t>Within this ANN, there are multiple layers of capsules.</a:t>
            </a:r>
          </a:p>
          <a:p>
            <a:r>
              <a:rPr lang="en-GB" sz="2000" dirty="0"/>
              <a:t>Uses dynamic routing of traffic.</a:t>
            </a:r>
          </a:p>
          <a:p>
            <a:r>
              <a:rPr lang="en-GB" sz="2000" dirty="0"/>
              <a:t>Although exciting, these types of neural network are still very experimental and have little support among libraries such as </a:t>
            </a:r>
            <a:r>
              <a:rPr lang="en-GB" sz="2000" dirty="0" err="1"/>
              <a:t>keras</a:t>
            </a:r>
            <a:r>
              <a:rPr lang="en-GB" sz="2000" dirty="0"/>
              <a:t>, requiring a more complex understanding in order to use and fine tune.</a:t>
            </a:r>
          </a:p>
          <a:p>
            <a:r>
              <a:rPr lang="en-GB" sz="2000" dirty="0"/>
              <a:t>Capsule networks are more computationally intensive than traditional neural networks, and have large scalability issues.</a:t>
            </a:r>
          </a:p>
        </p:txBody>
      </p:sp>
    </p:spTree>
    <p:extLst>
      <p:ext uri="{BB962C8B-B14F-4D97-AF65-F5344CB8AC3E}">
        <p14:creationId xmlns:p14="http://schemas.microsoft.com/office/powerpoint/2010/main" val="31018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7F6FE-C74D-61C8-0207-207FE6A7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A078-9245-2DEE-7DC3-EF0BDD95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14" y="-1230719"/>
            <a:ext cx="7330941" cy="6837724"/>
          </a:xfrm>
        </p:spPr>
        <p:txBody>
          <a:bodyPr anchor="ctr">
            <a:normAutofit/>
          </a:bodyPr>
          <a:lstStyle/>
          <a:p>
            <a:r>
              <a:rPr lang="en-GB" sz="1800" dirty="0"/>
              <a:t>A type of deep learning algorithm that’s good at processing information with a grid like topology.</a:t>
            </a:r>
          </a:p>
          <a:p>
            <a:r>
              <a:rPr lang="en-GB" sz="1800" dirty="0"/>
              <a:t>Images are converted into grids which then allows the algorithm to convolve over, generating feature maps which indicate a true or false value in binary classification.</a:t>
            </a:r>
          </a:p>
          <a:p>
            <a:r>
              <a:rPr lang="en-GB" sz="1800" dirty="0"/>
              <a:t>Pooling takes individual samples and summarises them based on a frame value.</a:t>
            </a:r>
          </a:p>
          <a:p>
            <a:r>
              <a:rPr lang="en-GB" sz="1800" dirty="0"/>
              <a:t>Activation functions take the pooled data outputted from the previous layers, and determines which data is passed to the proceeding layer.</a:t>
            </a:r>
          </a:p>
          <a:p>
            <a:r>
              <a:rPr lang="en-GB" sz="1800" dirty="0"/>
              <a:t>Dense layers calculate a weighted sum of its inputs to help with decisions or predictions</a:t>
            </a:r>
          </a:p>
          <a:p>
            <a:r>
              <a:rPr lang="en-GB" sz="1800" dirty="0"/>
              <a:t>Dropout Layers regularize the data by periodically 0’ing output from neurons to prevent co learning, encouraging learning different paths through neuron activation.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7F3BD-10F4-5190-7D97-2B86A6E3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102" y="4190916"/>
            <a:ext cx="3803802" cy="2373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EC55B-FA74-7FD6-205C-4BD6E4036EB9}"/>
              </a:ext>
            </a:extLst>
          </p:cNvPr>
          <p:cNvSpPr txBox="1"/>
          <p:nvPr/>
        </p:nvSpPr>
        <p:spPr>
          <a:xfrm>
            <a:off x="8357193" y="6542018"/>
            <a:ext cx="3449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M.T. McCann Et al,. (2017) Convolutional Neural Networks Inverse Problems in Imaging: a Review, IEEE Signal Processing Magazine, 34, 85-95</a:t>
            </a:r>
          </a:p>
        </p:txBody>
      </p:sp>
      <p:pic>
        <p:nvPicPr>
          <p:cNvPr id="9" name="Picture 8" descr="A diagram of a network">
            <a:extLst>
              <a:ext uri="{FF2B5EF4-FFF2-40B4-BE49-F238E27FC236}">
                <a16:creationId xmlns:a16="http://schemas.microsoft.com/office/drawing/2014/main" id="{BA60EDCB-40D7-5DA4-0A88-C84462A2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01" y="4356016"/>
            <a:ext cx="3339650" cy="2003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27DBE-57DB-883E-18DF-ADD183162F6B}"/>
              </a:ext>
            </a:extLst>
          </p:cNvPr>
          <p:cNvSpPr txBox="1"/>
          <p:nvPr/>
        </p:nvSpPr>
        <p:spPr>
          <a:xfrm>
            <a:off x="4011899" y="6359806"/>
            <a:ext cx="42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S. Premanand (2021) Convolution Neural Network – CNN Illustrated with 1-D ECG Signal, </a:t>
            </a:r>
            <a:r>
              <a:rPr lang="en-GB" sz="800" dirty="0" err="1"/>
              <a:t>AnalyticsVidhya</a:t>
            </a:r>
            <a:br>
              <a:rPr lang="en-GB" sz="800" dirty="0"/>
            </a:br>
            <a:r>
              <a:rPr lang="en-GB" sz="600" dirty="0"/>
              <a:t>https://www.analyticsvidhya.com/blog/2021/07/convolution-neural-network-the-base-for-many-deep-learning-algorithms-cnn-illustrated-by-1-d-ecg-signal-physionet/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358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C36C0-3116-6562-003E-7C3BCB0B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Layers Explained: Conv2D</a:t>
            </a:r>
          </a:p>
        </p:txBody>
      </p:sp>
      <p:pic>
        <p:nvPicPr>
          <p:cNvPr id="7" name="Picture 6" descr="A diagram of a grid">
            <a:extLst>
              <a:ext uri="{FF2B5EF4-FFF2-40B4-BE49-F238E27FC236}">
                <a16:creationId xmlns:a16="http://schemas.microsoft.com/office/drawing/2014/main" id="{A48AF6BC-2FE1-7B10-A4B0-83315AE6A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25" y="1655276"/>
            <a:ext cx="4856675" cy="485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829AE-2529-D3C5-5D28-F78F2E54DE1B}"/>
              </a:ext>
            </a:extLst>
          </p:cNvPr>
          <p:cNvSpPr txBox="1"/>
          <p:nvPr/>
        </p:nvSpPr>
        <p:spPr>
          <a:xfrm>
            <a:off x="2229925" y="6350417"/>
            <a:ext cx="632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A. </a:t>
            </a:r>
            <a:r>
              <a:rPr lang="en-GB" sz="800" dirty="0" err="1"/>
              <a:t>Thevenot</a:t>
            </a:r>
            <a:r>
              <a:rPr lang="en-GB" sz="800" dirty="0"/>
              <a:t> (2020) Conv2D: Finally Understand What Happens in the Forward Pass, Medium </a:t>
            </a:r>
            <a:br>
              <a:rPr lang="en-GB" sz="800" dirty="0"/>
            </a:br>
            <a:r>
              <a:rPr lang="en-GB" sz="800" dirty="0"/>
              <a:t>https://towardsdatascience.com/conv2d-to-finally-understand-what-happens-in-the-forward-pass-1bbaafb0b148</a:t>
            </a:r>
          </a:p>
        </p:txBody>
      </p:sp>
    </p:spTree>
    <p:extLst>
      <p:ext uri="{BB962C8B-B14F-4D97-AF65-F5344CB8AC3E}">
        <p14:creationId xmlns:p14="http://schemas.microsoft.com/office/powerpoint/2010/main" val="35122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1790</Words>
  <Application>Microsoft Office PowerPoint</Application>
  <PresentationFormat>Widescreen</PresentationFormat>
  <Paragraphs>207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Söhne</vt:lpstr>
      <vt:lpstr>Office Theme</vt:lpstr>
      <vt:lpstr>100476935</vt:lpstr>
      <vt:lpstr>The Chosen Dataset</vt:lpstr>
      <vt:lpstr>Project Prerequisites</vt:lpstr>
      <vt:lpstr>Exploratory Data Analysis</vt:lpstr>
      <vt:lpstr>Pre-Processing</vt:lpstr>
      <vt:lpstr>Model Selection </vt:lpstr>
      <vt:lpstr>Capsule Networks</vt:lpstr>
      <vt:lpstr>Convolutional Neural Networks</vt:lpstr>
      <vt:lpstr>CNN Layers Explained: Conv2D</vt:lpstr>
      <vt:lpstr>CNN Layers Explained: MaxPooling2D</vt:lpstr>
      <vt:lpstr>CNN Layers Explained: Dense</vt:lpstr>
      <vt:lpstr>Aside: The vanishing gradient problem</vt:lpstr>
      <vt:lpstr>CNN Layers Explained: Dropout</vt:lpstr>
      <vt:lpstr>CNN methods: Adam Optimizer</vt:lpstr>
      <vt:lpstr>CNN methods: Activation Functions </vt:lpstr>
      <vt:lpstr>Transfer Learning with Pre-Trained Models</vt:lpstr>
      <vt:lpstr>Initial Models Built</vt:lpstr>
      <vt:lpstr>Initial Model Results</vt:lpstr>
      <vt:lpstr>Possible Model Improvements:</vt:lpstr>
      <vt:lpstr>Applied Model Improvements: </vt:lpstr>
      <vt:lpstr>Improved Model Results:</vt:lpstr>
      <vt:lpstr>Possible further improvements:</vt:lpstr>
      <vt:lpstr>Discussion of models used:</vt:lpstr>
      <vt:lpstr>Conclusions &amp; Further Research: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Douglas</dc:creator>
  <cp:lastModifiedBy>Josh Douglas</cp:lastModifiedBy>
  <cp:revision>3</cp:revision>
  <dcterms:created xsi:type="dcterms:W3CDTF">2024-04-18T12:48:52Z</dcterms:created>
  <dcterms:modified xsi:type="dcterms:W3CDTF">2024-04-19T13:00:40Z</dcterms:modified>
</cp:coreProperties>
</file>